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145ec01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145ec01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145ec01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145ec01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145ec01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145ec01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f4cef54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f4cef54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145ec012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145ec012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145ec012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145ec012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145ec012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145ec012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145ec012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145ec012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145ec012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145ec012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145ec0125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145ec0125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f4cef54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f4cef54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145ec0125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145ec0125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145ec0125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145ec0125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145ec0125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145ec0125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145ec01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145ec01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145ec012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145ec012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145ec012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145ec012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145ec012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145ec012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145ec012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145ec012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145ec012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145ec012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145ec0125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145ec012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f4cef54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f4cef54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145ec012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145ec012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145ec012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145ec012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145ec0125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145ec012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145ec0125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145ec012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145ec012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145ec012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145ec012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145ec012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145ec012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145ec012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145ec0125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145ec012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145ec012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145ec012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145ec0125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145ec0125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145ec01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145ec01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145ec0125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145ec012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145ec0125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145ec0125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145ec012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f145ec012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145ec0125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145ec0125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145ec0125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145ec0125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145ec0125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145ec012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145ec0125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145ec0125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145ec012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145ec012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45ec0125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145ec0125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145ec0125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145ec0125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145ec01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145ec01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145ec0125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145ec0125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145ec012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145ec012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145ec01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145ec01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145ec01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145ec01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145ec012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145ec012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145ec01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145ec01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ature.com/articles/s42255-021-00458-9#ref-CR17" TargetMode="External"/><Relationship Id="rId4" Type="http://schemas.openxmlformats.org/officeDocument/2006/relationships/hyperlink" Target="https://www.nature.com/articles/s42255-021-00458-9#Fig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F2F Meeting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</a:t>
            </a:r>
            <a:r>
              <a:rPr lang="en" sz="2220"/>
              <a:t> - Goblet</a:t>
            </a:r>
            <a:endParaRPr sz="2220"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87"/>
            <a:ext cx="9144003" cy="365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Tuft Progenitor</a:t>
            </a:r>
            <a:endParaRPr sz="2220"/>
          </a:p>
        </p:txBody>
      </p:sp>
      <p:sp>
        <p:nvSpPr>
          <p:cNvPr id="115" name="Google Shape;115;p23"/>
          <p:cNvSpPr txBox="1"/>
          <p:nvPr/>
        </p:nvSpPr>
        <p:spPr>
          <a:xfrm>
            <a:off x="3124950" y="2349150"/>
            <a:ext cx="2894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Enriched Pathways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Tuft</a:t>
            </a:r>
            <a:endParaRPr sz="222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87"/>
            <a:ext cx="9143997" cy="365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KEGG Pathway Analysis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695275"/>
            <a:ext cx="8520600" cy="4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pathways we are interested in will not appear in the </a:t>
            </a:r>
            <a:r>
              <a:rPr lang="en"/>
              <a:t>enriched</a:t>
            </a:r>
            <a:r>
              <a:rPr lang="en"/>
              <a:t> pathway analysis as not </a:t>
            </a:r>
            <a:r>
              <a:rPr lang="en"/>
              <a:t>enough</a:t>
            </a:r>
            <a:r>
              <a:rPr lang="en"/>
              <a:t> of the genes in their gene sets are significantly differentially expressed.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analyse these, we can view their respective genes’ logFC values with a heatmap across all </a:t>
            </a:r>
            <a:r>
              <a:rPr lang="en"/>
              <a:t>cell</a:t>
            </a:r>
            <a:r>
              <a:rPr lang="en"/>
              <a:t> types.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Ferroptosis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98" y="0"/>
            <a:ext cx="6368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2788325" y="4729200"/>
            <a:ext cx="4961400" cy="41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ISC ENP ENT EEP EEC GOP GOB TUP TUF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JAK/STAT</a:t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00" y="-57975"/>
            <a:ext cx="5396826" cy="50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2472625" y="4870175"/>
            <a:ext cx="4961400" cy="23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ISC     ENP    ENT      EEP     EEC     GOP    GOB    TUP     TUF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40" y="0"/>
            <a:ext cx="59629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JAK/STAT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Ent. Prog.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MAPK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90" y="0"/>
            <a:ext cx="63686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2837050" y="4845325"/>
            <a:ext cx="4961400" cy="23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ISC     ENP    ENT      EEP     EEC     GOP     GOB      TUP      TUF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06" y="0"/>
            <a:ext cx="66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377" y="0"/>
            <a:ext cx="63685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789125"/>
            <a:ext cx="85206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KEGG Enrichment plots: slides 4-12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Pathway Heatmaps / KEGG Pathview diagrams: slides 13-end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Ferroptosis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JAK/STAT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cycle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Tight Junction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Glycolysis / Gluconeogenesis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PI3K-Akt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NOD-Like receptor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Insulin Signalling Pathway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Toll-Like Receptors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Non-alcoholic Fatty Liver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Oxidative Phosphorylation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50" y="0"/>
            <a:ext cx="64806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0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50" y="0"/>
            <a:ext cx="64806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type="title"/>
          </p:nvPr>
        </p:nvSpPr>
        <p:spPr>
          <a:xfrm>
            <a:off x="-157375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50" y="0"/>
            <a:ext cx="6480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>
            <p:ph type="title"/>
          </p:nvPr>
        </p:nvSpPr>
        <p:spPr>
          <a:xfrm>
            <a:off x="-157375" y="0"/>
            <a:ext cx="2001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500" y="0"/>
            <a:ext cx="5344174" cy="50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>
            <p:ph type="title"/>
          </p:nvPr>
        </p:nvSpPr>
        <p:spPr>
          <a:xfrm>
            <a:off x="228600" y="0"/>
            <a:ext cx="24600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Junction</a:t>
            </a:r>
            <a:endParaRPr/>
          </a:p>
        </p:txBody>
      </p:sp>
      <p:sp>
        <p:nvSpPr>
          <p:cNvPr id="191" name="Google Shape;191;p35"/>
          <p:cNvSpPr txBox="1"/>
          <p:nvPr/>
        </p:nvSpPr>
        <p:spPr>
          <a:xfrm>
            <a:off x="3430938" y="4870200"/>
            <a:ext cx="4961400" cy="23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ISC    ENP    ENT     EEP    EEC     GOP    GOB    TUP    TUF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1796"/>
            <a:ext cx="4572000" cy="4381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507350" y="-49700"/>
            <a:ext cx="47013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Junction Enterocyte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1800"/>
            <a:ext cx="4572000" cy="4381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>
            <p:ph type="title"/>
          </p:nvPr>
        </p:nvSpPr>
        <p:spPr>
          <a:xfrm>
            <a:off x="-140850" y="-49700"/>
            <a:ext cx="47013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Junction ISC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220600" y="92675"/>
            <a:ext cx="29766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Glycolysis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/Gluconeogenesis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826" y="0"/>
            <a:ext cx="5449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-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Glycolysis / Gluconeogenesis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980"/>
            <a:ext cx="3025226" cy="432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375" y="819980"/>
            <a:ext cx="3025226" cy="43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775" y="819975"/>
            <a:ext cx="3025226" cy="43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1234100" y="471975"/>
            <a:ext cx="828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3875400" y="471975"/>
            <a:ext cx="1393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Ent. Progen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6999600" y="471975"/>
            <a:ext cx="1393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Enterocyte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115950" y="140800"/>
            <a:ext cx="2269500" cy="1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PI3K-Akt</a:t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19" y="0"/>
            <a:ext cx="6368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221813"/>
            <a:ext cx="4572001" cy="35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" y="1221825"/>
            <a:ext cx="4572001" cy="35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3437250" y="0"/>
            <a:ext cx="2269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PI3K-Akt</a:t>
            </a:r>
            <a:endParaRPr/>
          </a:p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1411325" y="653625"/>
            <a:ext cx="2269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ISC</a:t>
            </a:r>
            <a:endParaRPr/>
          </a:p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5723250" y="714900"/>
            <a:ext cx="2269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Enterocyte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107675" y="0"/>
            <a:ext cx="30564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NOD-like receptor</a:t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652" y="-2"/>
            <a:ext cx="5449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ISC</a:t>
            </a:r>
            <a:endParaRPr sz="2220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638" r="1071" t="0"/>
          <a:stretch/>
        </p:blipFill>
        <p:spPr>
          <a:xfrm>
            <a:off x="0" y="711625"/>
            <a:ext cx="9144003" cy="372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-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NOD-like receptor ISC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77" y="483175"/>
            <a:ext cx="6402033" cy="46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-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NOD-like receptor Enterocyte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66" y="483175"/>
            <a:ext cx="6402071" cy="46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056" y="0"/>
            <a:ext cx="54494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>
            <p:ph type="title"/>
          </p:nvPr>
        </p:nvSpPr>
        <p:spPr>
          <a:xfrm>
            <a:off x="-99375" y="0"/>
            <a:ext cx="30564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Signalling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50" y="0"/>
            <a:ext cx="8061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71" y="0"/>
            <a:ext cx="80616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502" y="0"/>
            <a:ext cx="63685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>
            <p:ph type="title"/>
          </p:nvPr>
        </p:nvSpPr>
        <p:spPr>
          <a:xfrm>
            <a:off x="-99375" y="0"/>
            <a:ext cx="30564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Toll-like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09" y="483175"/>
            <a:ext cx="8105177" cy="466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-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Toll</a:t>
            </a:r>
            <a:r>
              <a:rPr lang="en"/>
              <a:t>-like receptor Enterocyte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-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Toll-like receptor ISC</a:t>
            </a: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0" y="483175"/>
            <a:ext cx="8105190" cy="466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902" y="0"/>
            <a:ext cx="63685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0"/>
          <p:cNvSpPr txBox="1"/>
          <p:nvPr>
            <p:ph type="title"/>
          </p:nvPr>
        </p:nvSpPr>
        <p:spPr>
          <a:xfrm>
            <a:off x="-99375" y="0"/>
            <a:ext cx="30564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Oxidative Phosphorylation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38" y="0"/>
            <a:ext cx="7113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Enterocyte Progenitor</a:t>
            </a:r>
            <a:endParaRPr sz="222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88"/>
            <a:ext cx="9144003" cy="365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38" y="49700"/>
            <a:ext cx="7113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38" y="0"/>
            <a:ext cx="7113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311700" y="21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 of enriched pathways</a:t>
            </a:r>
            <a:endParaRPr/>
          </a:p>
        </p:txBody>
      </p:sp>
      <p:sp>
        <p:nvSpPr>
          <p:cNvPr id="310" name="Google Shape;310;p54"/>
          <p:cNvSpPr txBox="1"/>
          <p:nvPr/>
        </p:nvSpPr>
        <p:spPr>
          <a:xfrm>
            <a:off x="530075" y="944225"/>
            <a:ext cx="79182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Proteasome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Spliceosome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Protein Processing in endoplasmic reticulum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Fatty acid degradation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DNA replication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27" y="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2" y="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6625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0"/>
            <a:ext cx="636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75" y="0"/>
            <a:ext cx="6437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</a:t>
            </a:r>
            <a:r>
              <a:rPr lang="en" sz="2220"/>
              <a:t> - Enterocyte</a:t>
            </a:r>
            <a:endParaRPr sz="222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00"/>
            <a:ext cx="9144003" cy="365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29" y="-14500"/>
            <a:ext cx="6474133" cy="5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75" y="0"/>
            <a:ext cx="6437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Paneth / Paneth Progenitor</a:t>
            </a:r>
            <a:endParaRPr sz="2220"/>
          </a:p>
        </p:txBody>
      </p:sp>
      <p:sp>
        <p:nvSpPr>
          <p:cNvPr id="85" name="Google Shape;85;p18"/>
          <p:cNvSpPr txBox="1"/>
          <p:nvPr/>
        </p:nvSpPr>
        <p:spPr>
          <a:xfrm>
            <a:off x="829075" y="1408650"/>
            <a:ext cx="78918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Removed from Analysis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“Note that we excluded the Paneth cell lineage from the scRNA-seq analysis because of reported sampling issues, which might impact cell-type ratios </a:t>
            </a:r>
            <a:r>
              <a:rPr lang="en" sz="1000" u="sng">
                <a:solidFill>
                  <a:srgbClr val="00669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17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800">
                <a:solidFill>
                  <a:schemeClr val="dk2"/>
                </a:solidFill>
              </a:rPr>
              <a:t> 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 we excluded Paneth cells from our scRNA-seq analysis, we determined the Paneth cell numbers in situ and found no difference between CD- and HFHSD-fed mice (Extended Data Fig. </a:t>
            </a:r>
            <a:r>
              <a:rPr lang="en" sz="1350" u="sng">
                <a:solidFill>
                  <a:srgbClr val="00669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4f,g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 “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5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Enteroendocrine Progenitor</a:t>
            </a:r>
            <a:endParaRPr sz="2220"/>
          </a:p>
        </p:txBody>
      </p:sp>
      <p:sp>
        <p:nvSpPr>
          <p:cNvPr id="91" name="Google Shape;91;p19"/>
          <p:cNvSpPr txBox="1"/>
          <p:nvPr/>
        </p:nvSpPr>
        <p:spPr>
          <a:xfrm>
            <a:off x="3124950" y="2349150"/>
            <a:ext cx="2894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Enriched Pathways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</a:t>
            </a:r>
            <a:r>
              <a:rPr lang="en" sz="2220"/>
              <a:t> - Enteroendocrine</a:t>
            </a:r>
            <a:endParaRPr sz="222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975"/>
            <a:ext cx="9143997" cy="365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KEGG Enriched Pathways - Goblet Progenitor</a:t>
            </a:r>
            <a:endParaRPr sz="2220"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975"/>
            <a:ext cx="9143997" cy="365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